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9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77"/>
    <a:srgbClr val="420500"/>
    <a:srgbClr val="ABD7FF"/>
    <a:srgbClr val="588BFE"/>
    <a:srgbClr val="003300"/>
    <a:srgbClr val="FFEDAB"/>
    <a:srgbClr val="100F17"/>
    <a:srgbClr val="C89400"/>
    <a:srgbClr val="FF8D69"/>
    <a:srgbClr val="B4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3047" y="1749246"/>
            <a:ext cx="10383937" cy="137434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8294" y="3123590"/>
            <a:ext cx="8958692" cy="152705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000" y="3101616"/>
            <a:ext cx="2602283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222195"/>
            <a:ext cx="10791155" cy="763526"/>
          </a:xfrm>
          <a:noFill/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7" y="1443835"/>
            <a:ext cx="10587548" cy="4733855"/>
          </a:xfrm>
        </p:spPr>
        <p:txBody>
          <a:bodyPr/>
          <a:lstStyle>
            <a:lvl1pPr algn="l">
              <a:defRPr sz="2800">
                <a:solidFill>
                  <a:srgbClr val="420500"/>
                </a:solidFill>
              </a:defRPr>
            </a:lvl1pPr>
            <a:lvl2pPr algn="l">
              <a:defRPr>
                <a:solidFill>
                  <a:srgbClr val="420500"/>
                </a:solidFill>
              </a:defRPr>
            </a:lvl2pPr>
            <a:lvl3pPr algn="l">
              <a:defRPr>
                <a:solidFill>
                  <a:srgbClr val="420500"/>
                </a:solidFill>
              </a:defRPr>
            </a:lvl3pPr>
            <a:lvl4pPr algn="l">
              <a:defRPr>
                <a:solidFill>
                  <a:srgbClr val="420500"/>
                </a:solidFill>
              </a:defRPr>
            </a:lvl4pPr>
            <a:lvl5pPr algn="l">
              <a:defRPr>
                <a:solidFill>
                  <a:srgbClr val="4205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79" y="374901"/>
            <a:ext cx="8958691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0" y="1291131"/>
            <a:ext cx="8958691" cy="4886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5"/>
            <a:ext cx="109728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222195"/>
            <a:ext cx="10994760" cy="763526"/>
          </a:xfrm>
        </p:spPr>
        <p:txBody>
          <a:bodyPr>
            <a:normAutofit/>
          </a:bodyPr>
          <a:lstStyle>
            <a:lvl1pPr algn="r">
              <a:defRPr sz="3600" i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1" y="1613496"/>
            <a:ext cx="5497379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4205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1" y="2327371"/>
            <a:ext cx="5497380" cy="3301278"/>
          </a:xfrm>
        </p:spPr>
        <p:txBody>
          <a:bodyPr/>
          <a:lstStyle>
            <a:lvl1pPr algn="ctr">
              <a:defRPr sz="2400">
                <a:solidFill>
                  <a:srgbClr val="420500"/>
                </a:solidFill>
              </a:defRPr>
            </a:lvl1pPr>
            <a:lvl2pPr algn="ctr">
              <a:defRPr sz="2000">
                <a:solidFill>
                  <a:srgbClr val="420500"/>
                </a:solidFill>
              </a:defRPr>
            </a:lvl2pPr>
            <a:lvl3pPr algn="ctr">
              <a:defRPr sz="1800">
                <a:solidFill>
                  <a:srgbClr val="420500"/>
                </a:solidFill>
              </a:defRPr>
            </a:lvl3pPr>
            <a:lvl4pPr algn="ctr">
              <a:defRPr sz="1600">
                <a:solidFill>
                  <a:srgbClr val="420500"/>
                </a:solidFill>
              </a:defRPr>
            </a:lvl4pPr>
            <a:lvl5pPr algn="ctr">
              <a:defRPr sz="1600">
                <a:solidFill>
                  <a:srgbClr val="4205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613497"/>
            <a:ext cx="5475421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4205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327372"/>
            <a:ext cx="5475421" cy="3301278"/>
          </a:xfrm>
        </p:spPr>
        <p:txBody>
          <a:bodyPr/>
          <a:lstStyle>
            <a:lvl1pPr algn="ctr">
              <a:defRPr sz="2400">
                <a:solidFill>
                  <a:srgbClr val="420500"/>
                </a:solidFill>
              </a:defRPr>
            </a:lvl1pPr>
            <a:lvl2pPr algn="ctr">
              <a:defRPr sz="2000">
                <a:solidFill>
                  <a:srgbClr val="420500"/>
                </a:solidFill>
              </a:defRPr>
            </a:lvl2pPr>
            <a:lvl3pPr algn="ctr">
              <a:defRPr sz="1800">
                <a:solidFill>
                  <a:srgbClr val="420500"/>
                </a:solidFill>
              </a:defRPr>
            </a:lvl3pPr>
            <a:lvl4pPr algn="ctr">
              <a:defRPr sz="1600">
                <a:solidFill>
                  <a:srgbClr val="420500"/>
                </a:solidFill>
              </a:defRPr>
            </a:lvl4pPr>
            <a:lvl5pPr algn="ctr">
              <a:defRPr sz="1600">
                <a:solidFill>
                  <a:srgbClr val="4205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965" y="1596541"/>
            <a:ext cx="8398776" cy="1374345"/>
          </a:xfrm>
        </p:spPr>
        <p:txBody>
          <a:bodyPr>
            <a:noAutofit/>
          </a:bodyPr>
          <a:lstStyle/>
          <a:p>
            <a:r>
              <a:rPr lang="en-US" dirty="0"/>
              <a:t>SPEAKING SESSION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131" y="2970885"/>
            <a:ext cx="6413611" cy="1527050"/>
          </a:xfrm>
        </p:spPr>
        <p:txBody>
          <a:bodyPr>
            <a:noAutofit/>
          </a:bodyPr>
          <a:lstStyle/>
          <a:p>
            <a:r>
              <a:rPr lang="en-US" dirty="0"/>
              <a:t>Company &amp; values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6" y="222196"/>
            <a:ext cx="8246069" cy="763525"/>
          </a:xfrm>
        </p:spPr>
        <p:txBody>
          <a:bodyPr>
            <a:normAutofit/>
          </a:bodyPr>
          <a:lstStyle/>
          <a:p>
            <a:r>
              <a:rPr lang="en-US" b="1" dirty="0"/>
              <a:t>REVIEW 1 - 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69" y="1901950"/>
            <a:ext cx="3817626" cy="4733854"/>
          </a:xfrm>
        </p:spPr>
        <p:txBody>
          <a:bodyPr>
            <a:normAutofit/>
          </a:bodyPr>
          <a:lstStyle/>
          <a:p>
            <a:r>
              <a:rPr lang="en-US" sz="3600" dirty="0"/>
              <a:t>personality</a:t>
            </a:r>
            <a:r>
              <a:rPr lang="en-US" dirty="0"/>
              <a:t> 	</a:t>
            </a:r>
          </a:p>
          <a:p>
            <a:r>
              <a:rPr lang="en-US" sz="3600" dirty="0"/>
              <a:t>psychologist</a:t>
            </a:r>
            <a:endParaRPr lang="en-US" dirty="0"/>
          </a:p>
          <a:p>
            <a:r>
              <a:rPr lang="en-US" sz="3600" dirty="0"/>
              <a:t>researcher</a:t>
            </a:r>
            <a:r>
              <a:rPr lang="en-US" dirty="0"/>
              <a:t> </a:t>
            </a:r>
          </a:p>
          <a:p>
            <a:r>
              <a:rPr lang="en-US" sz="3600" dirty="0"/>
              <a:t>circumstance </a:t>
            </a:r>
          </a:p>
          <a:p>
            <a:r>
              <a:rPr lang="en-US" sz="3600" dirty="0"/>
              <a:t>uncertain</a:t>
            </a:r>
            <a:r>
              <a:rPr lang="en-US" sz="3600" b="1" dirty="0"/>
              <a:t>t</a:t>
            </a:r>
            <a:r>
              <a:rPr lang="en-US" sz="3600" dirty="0"/>
              <a:t>y</a:t>
            </a:r>
          </a:p>
          <a:p>
            <a:r>
              <a:rPr lang="en-US" sz="3600" dirty="0"/>
              <a:t>career</a:t>
            </a:r>
          </a:p>
          <a:p>
            <a:r>
              <a:rPr lang="en-US" sz="3600" dirty="0"/>
              <a:t>expertise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D1FA9-243B-4D7F-8758-A27E2BF032CC}"/>
              </a:ext>
            </a:extLst>
          </p:cNvPr>
          <p:cNvSpPr txBox="1"/>
          <p:nvPr/>
        </p:nvSpPr>
        <p:spPr>
          <a:xfrm>
            <a:off x="1820261" y="1291130"/>
            <a:ext cx="809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read out loud the following words: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6EF6B-0F46-4A13-B8F1-7F6E86C3B039}"/>
              </a:ext>
            </a:extLst>
          </p:cNvPr>
          <p:cNvSpPr txBox="1">
            <a:spLocks/>
          </p:cNvSpPr>
          <p:nvPr/>
        </p:nvSpPr>
        <p:spPr>
          <a:xfrm>
            <a:off x="6401408" y="1825601"/>
            <a:ext cx="3817626" cy="473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4205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205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205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205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205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touch</a:t>
            </a:r>
            <a:r>
              <a:rPr lang="en-US" dirty="0"/>
              <a:t> 	</a:t>
            </a:r>
          </a:p>
          <a:p>
            <a:r>
              <a:rPr lang="en-US" sz="3600" dirty="0"/>
              <a:t>hand sanitizer</a:t>
            </a:r>
            <a:endParaRPr lang="en-US" dirty="0"/>
          </a:p>
          <a:p>
            <a:r>
              <a:rPr lang="en-US" sz="3600" dirty="0"/>
              <a:t>social distancing</a:t>
            </a:r>
            <a:endParaRPr lang="en-US" dirty="0"/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9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6" y="222196"/>
            <a:ext cx="8246069" cy="763525"/>
          </a:xfrm>
        </p:spPr>
        <p:txBody>
          <a:bodyPr>
            <a:normAutofit/>
          </a:bodyPr>
          <a:lstStyle/>
          <a:p>
            <a:r>
              <a:rPr lang="en-US" b="1" dirty="0"/>
              <a:t>REVIEW 2 -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71" y="1596540"/>
            <a:ext cx="7940659" cy="4733854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make your own sentences with the following words:</a:t>
            </a:r>
            <a:endParaRPr lang="en-US" dirty="0"/>
          </a:p>
          <a:p>
            <a:r>
              <a:rPr lang="en-US" sz="3600" dirty="0"/>
              <a:t>cultivate</a:t>
            </a:r>
            <a:r>
              <a:rPr lang="en-US" dirty="0"/>
              <a:t> (v)</a:t>
            </a:r>
          </a:p>
          <a:p>
            <a:r>
              <a:rPr lang="en-US" sz="3600" dirty="0"/>
              <a:t>stability</a:t>
            </a:r>
            <a:r>
              <a:rPr lang="en-US" dirty="0"/>
              <a:t> (n)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4572-072F-4ECA-B306-2B12C37A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044B-93F8-4206-93BD-8D618075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4ED13-AF7E-4414-A749-404EE67F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40" y="1291130"/>
            <a:ext cx="31623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6" y="222196"/>
            <a:ext cx="8246069" cy="763525"/>
          </a:xfrm>
        </p:spPr>
        <p:txBody>
          <a:bodyPr>
            <a:normAutofit/>
          </a:bodyPr>
          <a:lstStyle/>
          <a:p>
            <a:r>
              <a:rPr lang="en-US" b="1" dirty="0"/>
              <a:t>PRONUNCIATION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71" y="1596540"/>
            <a:ext cx="7940659" cy="47338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25E3A-6403-434D-BD66-8CB0B5180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95" y="1274053"/>
            <a:ext cx="5852942" cy="533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B050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A34AC9-D6E4-4ECF-A201-7346B81FA946}"/>
              </a:ext>
            </a:extLst>
          </p:cNvPr>
          <p:cNvSpPr/>
          <p:nvPr/>
        </p:nvSpPr>
        <p:spPr>
          <a:xfrm>
            <a:off x="4110835" y="1596540"/>
            <a:ext cx="458115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9B50C6-CFDD-429B-99F4-F9DDC5AE5D26}"/>
              </a:ext>
            </a:extLst>
          </p:cNvPr>
          <p:cNvSpPr/>
          <p:nvPr/>
        </p:nvSpPr>
        <p:spPr>
          <a:xfrm>
            <a:off x="6401410" y="2207360"/>
            <a:ext cx="763525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F7AD43-2F82-4339-B846-68CE49DD3E0F}"/>
              </a:ext>
            </a:extLst>
          </p:cNvPr>
          <p:cNvSpPr/>
          <p:nvPr/>
        </p:nvSpPr>
        <p:spPr>
          <a:xfrm>
            <a:off x="6151008" y="3429000"/>
            <a:ext cx="763525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686737-8841-4AB8-AFBC-EF9BDBF34775}"/>
              </a:ext>
            </a:extLst>
          </p:cNvPr>
          <p:cNvSpPr/>
          <p:nvPr/>
        </p:nvSpPr>
        <p:spPr>
          <a:xfrm>
            <a:off x="3729072" y="4192525"/>
            <a:ext cx="763525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BD6D74-5D03-4BC6-9DD1-9ED8EEFC866B}"/>
              </a:ext>
            </a:extLst>
          </p:cNvPr>
          <p:cNvSpPr/>
          <p:nvPr/>
        </p:nvSpPr>
        <p:spPr>
          <a:xfrm>
            <a:off x="4339892" y="5032401"/>
            <a:ext cx="763525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ECE9B5-6176-4A4A-B2F2-C7CF7A12602E}"/>
              </a:ext>
            </a:extLst>
          </p:cNvPr>
          <p:cNvSpPr/>
          <p:nvPr/>
        </p:nvSpPr>
        <p:spPr>
          <a:xfrm>
            <a:off x="3729072" y="5549790"/>
            <a:ext cx="992583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920980-1094-4C5B-8397-A609DDE07DF6}"/>
              </a:ext>
            </a:extLst>
          </p:cNvPr>
          <p:cNvSpPr/>
          <p:nvPr/>
        </p:nvSpPr>
        <p:spPr>
          <a:xfrm>
            <a:off x="3127947" y="5890848"/>
            <a:ext cx="992583" cy="458115"/>
          </a:xfrm>
          <a:prstGeom prst="ellipse">
            <a:avLst/>
          </a:prstGeom>
          <a:noFill/>
          <a:ln>
            <a:solidFill>
              <a:srgbClr val="C8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0015" y="527606"/>
            <a:ext cx="6871725" cy="763525"/>
          </a:xfrm>
        </p:spPr>
        <p:txBody>
          <a:bodyPr/>
          <a:lstStyle/>
          <a:p>
            <a:r>
              <a:rPr lang="en-US" b="1" dirty="0"/>
              <a:t>REFLECT ON A PHOTO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9C7CF94-FB8D-43CB-9C4A-A3A3A2D00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9" y="985837"/>
            <a:ext cx="5344675" cy="55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B05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5364-011F-40CD-8BFC-749F70F5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72F63-062F-4BFC-91BA-C927E41F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Constrained resources /understaffed </a:t>
            </a:r>
          </a:p>
          <a:p>
            <a:r>
              <a:rPr lang="en-US" dirty="0"/>
              <a:t>Lack of OT ~ insufficient OT for staff</a:t>
            </a:r>
          </a:p>
          <a:p>
            <a:r>
              <a:rPr lang="en-US" dirty="0"/>
              <a:t>The staff are not paid enough OT for the work.</a:t>
            </a:r>
          </a:p>
          <a:p>
            <a:r>
              <a:rPr lang="en-US" dirty="0"/>
              <a:t>The OT payment are insufficient for the staff.</a:t>
            </a:r>
          </a:p>
          <a:p>
            <a:r>
              <a:rPr lang="en-US" dirty="0"/>
              <a:t>Sufficient (a) &gt;&lt; insufficient</a:t>
            </a:r>
          </a:p>
          <a:p>
            <a:r>
              <a:rPr lang="en-US" dirty="0"/>
              <a:t>Retrospective (a) &gt;&lt; retroactive (a)</a:t>
            </a:r>
          </a:p>
          <a:p>
            <a:r>
              <a:rPr lang="en-US" dirty="0"/>
              <a:t>Backdated </a:t>
            </a:r>
          </a:p>
        </p:txBody>
      </p:sp>
    </p:spTree>
    <p:extLst>
      <p:ext uri="{BB962C8B-B14F-4D97-AF65-F5344CB8AC3E}">
        <p14:creationId xmlns:p14="http://schemas.microsoft.com/office/powerpoint/2010/main" val="215353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6" y="222196"/>
            <a:ext cx="8246069" cy="763525"/>
          </a:xfrm>
        </p:spPr>
        <p:txBody>
          <a:bodyPr>
            <a:normAutofit/>
          </a:bodyPr>
          <a:lstStyle/>
          <a:p>
            <a:r>
              <a:rPr lang="en-US" b="1" dirty="0"/>
              <a:t>ANSWERING SHORT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71" y="1596540"/>
            <a:ext cx="7940659" cy="4733854"/>
          </a:xfrm>
        </p:spPr>
        <p:txBody>
          <a:bodyPr/>
          <a:lstStyle/>
          <a:p>
            <a:r>
              <a:rPr lang="en-US" dirty="0"/>
              <a:t>What are your company’s values?</a:t>
            </a:r>
          </a:p>
          <a:p>
            <a:r>
              <a:rPr lang="en-US" dirty="0"/>
              <a:t>Which value(s) do you love the most?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transparency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Equality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4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6" y="222196"/>
            <a:ext cx="8246069" cy="763525"/>
          </a:xfrm>
        </p:spPr>
        <p:txBody>
          <a:bodyPr>
            <a:normAutofit/>
          </a:bodyPr>
          <a:lstStyle/>
          <a:p>
            <a:r>
              <a:rPr lang="en-US" b="1" dirty="0"/>
              <a:t>TOPIC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71" y="1596540"/>
            <a:ext cx="7940659" cy="4733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7E312-97EC-4C77-8E32-79BB626B7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91" y="1378039"/>
            <a:ext cx="5182973" cy="512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B05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85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137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SPEAKING SESSION 4</vt:lpstr>
      <vt:lpstr>REVIEW 1 - PRONUNCIATION</vt:lpstr>
      <vt:lpstr>REVIEW 2 - VOCABULARY</vt:lpstr>
      <vt:lpstr>PowerPoint Presentation</vt:lpstr>
      <vt:lpstr>PRONUNCIATION EXERCISE</vt:lpstr>
      <vt:lpstr>REFLECT ON A PHOTO</vt:lpstr>
      <vt:lpstr>PowerPoint Presentation</vt:lpstr>
      <vt:lpstr>ANSWERING SHORT QUESTIONS</vt:lpstr>
      <vt:lpstr>TOPIC FOR DISCUSSION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Tessa Tran</cp:lastModifiedBy>
  <cp:revision>249</cp:revision>
  <dcterms:created xsi:type="dcterms:W3CDTF">2013-08-21T19:17:07Z</dcterms:created>
  <dcterms:modified xsi:type="dcterms:W3CDTF">2021-10-31T04:06:44Z</dcterms:modified>
</cp:coreProperties>
</file>